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6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F069-A890-433F-AB9B-D76C46FA4EE8}" type="datetimeFigureOut">
              <a:rPr lang="bg-BG" smtClean="0"/>
              <a:t>3.7.2013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67B12-6CB9-47FE-B382-6F84EF1CBA2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10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RTB on Mac in Chinese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Фактор – Колона</a:t>
            </a:r>
          </a:p>
          <a:p>
            <a:r>
              <a:rPr lang="en-US" dirty="0" smtClean="0"/>
              <a:t>Case</a:t>
            </a:r>
            <a:r>
              <a:rPr lang="en-US" baseline="0" dirty="0" smtClean="0"/>
              <a:t> -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4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GridView</a:t>
            </a:r>
            <a:r>
              <a:rPr lang="en-US" dirty="0" smtClean="0"/>
              <a:t> Selection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3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08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066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0669C76-FD68-4E03-90A5-00AFB3B6263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193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9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3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332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student-courses/quality-assurance/qa-and-test-automa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etgweb.argreenhouse.com/" TargetMode="External"/><Relationship Id="rId2" Type="http://schemas.openxmlformats.org/officeDocument/2006/relationships/hyperlink" Target="http://www.satisfic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irwise.org/" TargetMode="External"/><Relationship Id="rId2" Type="http://schemas.openxmlformats.org/officeDocument/2006/relationships/hyperlink" Target="http://www.research.att.com/~njas/oadi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Independent Options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2175734" cy="1983191"/>
          </a:xfrm>
          <a:prstGeom prst="roundRect">
            <a:avLst>
              <a:gd name="adj" fmla="val 1008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1691" y="5120383"/>
            <a:ext cx="3352800" cy="954107"/>
          </a:xfrm>
        </p:spPr>
        <p:txBody>
          <a:bodyPr/>
          <a:lstStyle/>
          <a:p>
            <a:r>
              <a:rPr lang="en-US" dirty="0" smtClean="0"/>
              <a:t>Vasil Chimev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/>
        </p:nvSpPr>
        <p:spPr>
          <a:xfrm>
            <a:off x="451692" y="552687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Junior QA Engineer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/>
        </p:nvSpPr>
        <p:spPr>
          <a:xfrm>
            <a:off x="451691" y="5903405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 smtClean="0"/>
              <a:t>Centaur Team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Telerik QA Academy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668655" y="5160766"/>
            <a:ext cx="3352800" cy="954107"/>
          </a:xfrm>
        </p:spPr>
        <p:txBody>
          <a:bodyPr/>
          <a:lstStyle/>
          <a:p>
            <a:r>
              <a:rPr lang="en-US" dirty="0" smtClean="0"/>
              <a:t>Vera Pironska</a:t>
            </a:r>
            <a:endParaRPr lang="en-US" dirty="0"/>
          </a:p>
          <a:p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/>
        </p:nvSpPr>
        <p:spPr>
          <a:xfrm>
            <a:off x="6668656" y="5567253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QA Engineer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/>
        </p:nvSpPr>
        <p:spPr>
          <a:xfrm>
            <a:off x="6668655" y="5943788"/>
            <a:ext cx="347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 smtClean="0"/>
              <a:t>XAML Team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Double-mode 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Double-mode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</a:t>
            </a:r>
            <a:r>
              <a:rPr lang="en-US" dirty="0"/>
              <a:t>type of bug is one that occurs 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options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the printout is only smeared when duplex is selected and the printer is a model </a:t>
            </a:r>
            <a:r>
              <a:rPr lang="en-US" dirty="0" smtClean="0"/>
              <a:t>394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94200"/>
            <a:ext cx="2743200" cy="201168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7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Multi-mode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Multi-mode </a:t>
            </a:r>
            <a:r>
              <a:rPr lang="en-US" dirty="0" smtClean="0"/>
              <a:t>faults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or more settings produce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is </a:t>
            </a:r>
            <a:r>
              <a:rPr lang="en-US" dirty="0"/>
              <a:t>the </a:t>
            </a:r>
            <a:r>
              <a:rPr lang="en-US" dirty="0" smtClean="0"/>
              <a:t>type </a:t>
            </a:r>
            <a:r>
              <a:rPr lang="en-US" dirty="0"/>
              <a:t>of problems that make complete coverage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seem</a:t>
            </a:r>
            <a:r>
              <a:rPr lang="en-US" dirty="0"/>
              <a:t>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4" y="3886200"/>
            <a:ext cx="3560316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3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I</a:t>
            </a:r>
            <a:r>
              <a:rPr lang="en-US" dirty="0" smtClean="0"/>
              <a:t>t Worth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Suppose </a:t>
            </a:r>
            <a:r>
              <a:rPr lang="en-US" dirty="0"/>
              <a:t>the printer error only occurs when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operating system is </a:t>
            </a:r>
            <a:r>
              <a:rPr lang="en-US" dirty="0" smtClean="0"/>
              <a:t>Windows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option is set to </a:t>
            </a:r>
            <a:r>
              <a:rPr lang="en-US" dirty="0" smtClean="0"/>
              <a:t>duplex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print quality is </a:t>
            </a:r>
            <a:r>
              <a:rPr lang="en-US" dirty="0" smtClean="0"/>
              <a:t>draft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Collate option is not </a:t>
            </a:r>
            <a:r>
              <a:rPr lang="en-US" dirty="0" smtClean="0"/>
              <a:t>selected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 worth your time </a:t>
            </a:r>
            <a:r>
              <a:rPr lang="en-US" dirty="0"/>
              <a:t>to find that bug?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Does </a:t>
            </a:r>
            <a:r>
              <a:rPr lang="en-US" dirty="0"/>
              <a:t>the bug present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big enough risk </a:t>
            </a:r>
            <a:r>
              <a:rPr lang="en-US" dirty="0"/>
              <a:t>to the user or application that it will even require a software fix?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197596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/>
              <a:t>pairwise testing covers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only combinations of two options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hypothesis </a:t>
            </a:r>
            <a:r>
              <a:rPr lang="en-US" dirty="0"/>
              <a:t>is that this level of coverage </a:t>
            </a:r>
            <a:r>
              <a:rPr lang="en-US" dirty="0" smtClean="0"/>
              <a:t>is sufficient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problems are considered to arise </a:t>
            </a:r>
            <a:r>
              <a:rPr lang="en-US" dirty="0"/>
              <a:t>either from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instance of an option </a:t>
            </a:r>
            <a:r>
              <a:rPr lang="en-US" dirty="0"/>
              <a:t>or from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170" name="Picture 2" descr="http://www2.warwick.ac.uk/services/finance/aboutthefo/question_mar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95800"/>
            <a:ext cx="1981200" cy="2026786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>
                <a:solidFill>
                  <a:srgbClr val="CCFF33"/>
                </a:solidFill>
              </a:rPr>
              <a:t>What About Combinations of More Options?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  <a:r>
              <a:rPr lang="en-US" dirty="0"/>
              <a:t>is usually not </a:t>
            </a:r>
            <a:r>
              <a:rPr lang="en-US" dirty="0" smtClean="0"/>
              <a:t>necessary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field faults were caused by either incorrect single values or by an interaction of pairs of values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Higher-order combinations </a:t>
            </a:r>
            <a:r>
              <a:rPr lang="en-US" dirty="0"/>
              <a:t>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tested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E.g., triples, quadruples, quintuples,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Such higher-order combinational problems are considered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likely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Finding 90% of flaws is pretty good,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Less than 100% is a statistically </a:t>
            </a:r>
            <a:r>
              <a:rPr lang="en-US" dirty="0"/>
              <a:t>acceptable level of </a:t>
            </a:r>
            <a:r>
              <a:rPr lang="en-US" dirty="0" smtClean="0"/>
              <a:t>quality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 for critical applications </a:t>
            </a:r>
            <a:r>
              <a:rPr lang="en-US" dirty="0" smtClean="0"/>
              <a:t>where </a:t>
            </a:r>
            <a:r>
              <a:rPr lang="en-US" dirty="0"/>
              <a:t>life and death are at </a:t>
            </a:r>
            <a:r>
              <a:rPr lang="en-US" dirty="0" smtClean="0"/>
              <a:t>stake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3810000" cy="2552700"/>
          </a:xfrm>
          <a:prstGeom prst="roundRect">
            <a:avLst>
              <a:gd name="adj" fmla="val 7001"/>
            </a:avLst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876800" y="3751943"/>
            <a:ext cx="3886200" cy="1379101"/>
          </a:xfrm>
          <a:prstGeom prst="wedgeRoundRectCallout">
            <a:avLst>
              <a:gd name="adj1" fmla="val -70148"/>
              <a:gd name="adj2" fmla="val -194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“Relax, our engineers found </a:t>
            </a:r>
            <a:b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</a:b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90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% of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flaws.”</a:t>
            </a:r>
          </a:p>
        </p:txBody>
      </p:sp>
    </p:spTree>
    <p:extLst>
      <p:ext uri="{BB962C8B-B14F-4D97-AF65-F5344CB8AC3E}">
        <p14:creationId xmlns:p14="http://schemas.microsoft.com/office/powerpoint/2010/main" val="4393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6325" y="2514600"/>
            <a:ext cx="6991350" cy="3876675"/>
            <a:chOff x="1371600" y="2514600"/>
            <a:chExt cx="6991350" cy="3876675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15363" name="Picture 3" descr="C:\Users\ogeorgiev\Desktop\pairwise test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514600"/>
              <a:ext cx="4267200" cy="3301934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C:\Users\ogeorgiev\Desktop\orthogonal arra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581400"/>
              <a:ext cx="3790950" cy="2809875"/>
            </a:xfrm>
            <a:prstGeom prst="round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32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</a:t>
            </a:r>
            <a:r>
              <a:rPr lang="en-US" dirty="0"/>
              <a:t>of Pairwise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basic models </a:t>
            </a:r>
            <a:r>
              <a:rPr lang="en-US" dirty="0" smtClean="0"/>
              <a:t>for pairwise testing: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Both of these models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Tables, read row-wise specify which </a:t>
            </a:r>
            <a:r>
              <a:rPr lang="en-US" dirty="0"/>
              <a:t>particular options </a:t>
            </a:r>
            <a:r>
              <a:rPr lang="en-US" dirty="0" smtClean="0"/>
              <a:t>to be included </a:t>
            </a:r>
            <a:r>
              <a:rPr lang="en-US" dirty="0"/>
              <a:t>in 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7000" y="5330371"/>
            <a:ext cx="2147485" cy="122282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3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r>
              <a:rPr lang="en-US" dirty="0" smtClean="0"/>
              <a:t> depends on the </a:t>
            </a:r>
            <a:r>
              <a:rPr lang="en-US" dirty="0"/>
              <a:t>basic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model chosen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 </a:t>
            </a:r>
            <a:r>
              <a:rPr lang="en-US" dirty="0" smtClean="0"/>
              <a:t>- </a:t>
            </a:r>
            <a:r>
              <a:rPr lang="en-US" dirty="0"/>
              <a:t>tables are created directly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Orthogonal arrays </a:t>
            </a:r>
            <a:r>
              <a:rPr lang="en-US" dirty="0" smtClean="0"/>
              <a:t>- by mapping </a:t>
            </a:r>
            <a:r>
              <a:rPr lang="en-US" dirty="0"/>
              <a:t>the test problem to be solved onto an existing </a:t>
            </a:r>
            <a:r>
              <a:rPr lang="en-US" dirty="0" smtClean="0"/>
              <a:t>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57" y="4094855"/>
            <a:ext cx="3675743" cy="276314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smtClean="0"/>
              <a:t>Testing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Tables </a:t>
            </a:r>
            <a:r>
              <a:rPr lang="en-US" dirty="0"/>
              <a:t>are guaranteed to </a:t>
            </a:r>
            <a:r>
              <a:rPr lang="en-US" dirty="0" smtClean="0"/>
              <a:t>contain: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  <a:r>
              <a:rPr lang="en-US" dirty="0"/>
              <a:t> for every factor at least </a:t>
            </a:r>
            <a:r>
              <a:rPr lang="en-US" dirty="0" smtClean="0"/>
              <a:t>once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</a:t>
            </a:r>
            <a:r>
              <a:rPr lang="en-US" dirty="0"/>
              <a:t> of </a:t>
            </a:r>
            <a:r>
              <a:rPr lang="en-US" dirty="0" smtClean="0"/>
              <a:t>options across </a:t>
            </a:r>
            <a:r>
              <a:rPr lang="en-US" dirty="0"/>
              <a:t>all pairs of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00400" cy="320040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6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Fault Modes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Models of </a:t>
            </a:r>
            <a:r>
              <a:rPr lang="en-US" dirty="0"/>
              <a:t>P</a:t>
            </a:r>
            <a:r>
              <a:rPr lang="en-US" dirty="0" smtClean="0"/>
              <a:t>airwise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All-pairs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Orthogonal 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Orthogonal Arrays vs. </a:t>
            </a:r>
            <a:r>
              <a:rPr lang="en-US" dirty="0" smtClean="0"/>
              <a:t>All-pairs 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Generation of Pairwise Test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C:\Users\ogeorgiev\Desktop\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19200"/>
            <a:ext cx="3442426" cy="1948543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All-pairs Tables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0"/>
            <a:ext cx="2686050" cy="17049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ogeorgiev\Desktop\pairwise tes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46" y="2503714"/>
            <a:ext cx="4267200" cy="3301934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All-pairs </a:t>
            </a: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All-pairs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A way for generating pairwise tests</a:t>
            </a:r>
          </a:p>
          <a:p>
            <a:pPr lvl="1"/>
            <a:r>
              <a:rPr lang="en-US" dirty="0" smtClean="0"/>
              <a:t>Pairs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generated directly</a:t>
            </a:r>
            <a:r>
              <a:rPr lang="en-US" dirty="0" smtClean="0"/>
              <a:t> using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algorithm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Without resorting </a:t>
            </a:r>
            <a:r>
              <a:rPr lang="en-US" dirty="0" smtClean="0"/>
              <a:t>to an "external" device like an orthogonal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074" name="Picture 2" descr="C:\PROJECTS\QA-Academy\LOCAL_FILES\Oleg_IMAGES_Archive\Abstract\lightning_circ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3759201" cy="281940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6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Utilities for All-pairs Tables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r>
              <a:rPr lang="en-US" dirty="0" smtClean="0"/>
              <a:t>Free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 smtClean="0"/>
              <a:t> are available for automatic generation of all-pairs tables: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Allpairs</a:t>
            </a:r>
            <a:r>
              <a:rPr lang="en-US" dirty="0"/>
              <a:t>” by James </a:t>
            </a:r>
            <a:r>
              <a:rPr lang="en-US" dirty="0" smtClean="0"/>
              <a:t>Bach</a:t>
            </a:r>
          </a:p>
          <a:p>
            <a:pPr lvl="2"/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http://www.satisfice.com</a:t>
            </a:r>
            <a:endParaRPr lang="en-US" dirty="0"/>
          </a:p>
          <a:p>
            <a:pPr lvl="1"/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" from </a:t>
            </a:r>
            <a:r>
              <a:rPr lang="en-US" dirty="0"/>
              <a:t>T</a:t>
            </a:r>
            <a:r>
              <a:rPr lang="en-US" dirty="0" smtClean="0"/>
              <a:t>elcordia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Available at </a:t>
            </a:r>
            <a:r>
              <a:rPr lang="en-US" dirty="0">
                <a:hlinkClick r:id="rId3"/>
              </a:rPr>
              <a:t>http://aetgweb.argreenhouse.com/ 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pict</a:t>
            </a:r>
            <a:r>
              <a:rPr lang="en-US" dirty="0"/>
              <a:t>” by Jacek Czerwoner at Microsoft</a:t>
            </a:r>
          </a:p>
          <a:p>
            <a:pPr lvl="1"/>
            <a:r>
              <a:rPr lang="en-US" dirty="0" smtClean="0"/>
              <a:t>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Classification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Tree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Editor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CTE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3" descr="C:\Users\ogeorgiev\Desktop\Satisf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05000"/>
            <a:ext cx="1828800" cy="1030986"/>
          </a:xfrm>
          <a:prstGeom prst="roundRect">
            <a:avLst>
              <a:gd name="adj" fmla="val 717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constraints</a:t>
            </a:r>
            <a:r>
              <a:rPr lang="en-US" dirty="0" smtClean="0"/>
              <a:t> actually exist</a:t>
            </a:r>
          </a:p>
          <a:p>
            <a:pPr lvl="1"/>
            <a:r>
              <a:rPr lang="en-US" dirty="0" smtClean="0"/>
              <a:t>Between certain choices of some of the variables</a:t>
            </a:r>
          </a:p>
          <a:p>
            <a:pPr lvl="1"/>
            <a:r>
              <a:rPr lang="en-US" dirty="0" smtClean="0"/>
              <a:t>E.g., Microsoft's IIS and Apple's MacOS are not compatible</a:t>
            </a:r>
          </a:p>
          <a:p>
            <a:r>
              <a:rPr lang="en-US" dirty="0" smtClean="0"/>
              <a:t>Tools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rdExpert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AETG</a:t>
            </a:r>
            <a:r>
              <a:rPr lang="en-US" dirty="0" smtClean="0"/>
              <a:t> have the ability to define and follow such requirements</a:t>
            </a:r>
          </a:p>
          <a:p>
            <a:pPr lvl="1"/>
            <a:r>
              <a:rPr lang="en-US" dirty="0" smtClean="0"/>
              <a:t>Doing this by hand can be difficult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29" y="4048125"/>
            <a:ext cx="2228828" cy="227647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952875" cy="2286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http://www.triz-journal.com/archives/1998/07/a/Image1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305"/>
            <a:ext cx="2475757" cy="27178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44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</a:t>
            </a:r>
            <a:r>
              <a:rPr lang="en-US" dirty="0" smtClean="0"/>
              <a:t>Array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two-dimensional array </a:t>
            </a:r>
            <a:r>
              <a:rPr lang="en-US" dirty="0" smtClean="0"/>
              <a:t>constructed with special mathematical properties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Choosing any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columns </a:t>
            </a:r>
            <a:r>
              <a:rPr lang="en-US" dirty="0" smtClean="0"/>
              <a:t>in the array provides 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combination </a:t>
            </a:r>
            <a:r>
              <a:rPr lang="en-US" dirty="0" smtClean="0"/>
              <a:t>of each number in the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3314" name="Picture 2" descr="C:\Users\ogeorgiev\Desktop\orthogonal 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74450"/>
            <a:ext cx="3217862" cy="2385099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Orthogonal Array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Significantly reduces the number of all combinations of variables to test all pair 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6386" name="Picture 2" descr="C:\Users\ogeorgiev\Desktop\ar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3581400" cy="1956667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Resources on 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plenty of orthogonal arrays available on the Internet and in various textbooks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>
                <a:hlinkClick r:id="rId2"/>
              </a:rPr>
              <a:t>www.research.att.com/~</a:t>
            </a:r>
            <a:r>
              <a:rPr lang="en-US" dirty="0" smtClean="0">
                <a:hlinkClick r:id="rId2"/>
              </a:rPr>
              <a:t>njas/oadir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ools can also be used for building all 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 smtClean="0">
                <a:hlinkClick r:id="rId3"/>
              </a:rPr>
              <a:t>www.pairwise.org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038600"/>
            <a:ext cx="2867025" cy="2314575"/>
          </a:xfrm>
          <a:prstGeom prst="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59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Arrays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76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the simplest possible orthogonal array: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1638300" y="2514600"/>
          <a:ext cx="5867400" cy="2980944"/>
        </p:xfrm>
        <a:graphic>
          <a:graphicData uri="http://schemas.openxmlformats.org/drawingml/2006/table">
            <a:tbl>
              <a:tblPr/>
              <a:tblGrid>
                <a:gridCol w="1143000"/>
                <a:gridCol w="2286000"/>
                <a:gridCol w="24384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0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Arrays </a:t>
            </a:r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This is a larger orthogonal array 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933451" y="2057400"/>
          <a:ext cx="7277099" cy="2980944"/>
        </p:xfrm>
        <a:graphic>
          <a:graphicData uri="http://schemas.openxmlformats.org/drawingml/2006/table">
            <a:tbl>
              <a:tblPr/>
              <a:tblGrid>
                <a:gridCol w="1330004"/>
                <a:gridCol w="1898009"/>
                <a:gridCol w="2024543"/>
                <a:gridCol w="2024543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143000" y="5410200"/>
            <a:ext cx="5562600" cy="953453"/>
          </a:xfrm>
          <a:prstGeom prst="wedgeRoundRectCallout">
            <a:avLst>
              <a:gd name="adj1" fmla="val -37690"/>
              <a:gd name="adj2" fmla="val -948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Why there are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more factors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, but still </a:t>
            </a:r>
            <a:r>
              <a:rPr lang="en-US" sz="2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only four rows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(tests)</a:t>
            </a:r>
            <a:endParaRPr lang="bg-BG" sz="28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30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What Is Pairwise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</a:t>
            </a:r>
            <a:endParaRPr lang="en-US" dirty="0"/>
          </a:p>
        </p:txBody>
      </p:sp>
      <p:pic>
        <p:nvPicPr>
          <p:cNvPr id="1026" name="Picture 2" descr="http://4.bp.blogspot.com/_q-jSlBhtQGU/TBF65pvOTxI/AAAAAAAAAFg/tN8cWC7hSbs/s1600/pairwise_0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71800"/>
            <a:ext cx="4419600" cy="33147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0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1371601"/>
          </a:xfrm>
        </p:spPr>
        <p:txBody>
          <a:bodyPr/>
          <a:lstStyle/>
          <a:p>
            <a:r>
              <a:rPr lang="en-US" dirty="0" smtClean="0"/>
              <a:t>Selecting an Orthogonal Array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55080"/>
            <a:ext cx="7924800" cy="569120"/>
          </a:xfrm>
        </p:spPr>
        <p:txBody>
          <a:bodyPr/>
          <a:lstStyle/>
          <a:p>
            <a:r>
              <a:rPr lang="en-US" dirty="0" smtClean="0"/>
              <a:t>Setting the Appropriate Parameters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00400"/>
            <a:ext cx="4267200" cy="3200400"/>
          </a:xfrm>
          <a:prstGeom prst="roundRect">
            <a:avLst>
              <a:gd name="adj" fmla="val 23334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4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There </a:t>
            </a:r>
            <a:r>
              <a:rPr lang="en-US" dirty="0"/>
              <a:t>must 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columns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too many columns, the extra columns can be </a:t>
            </a:r>
            <a:r>
              <a:rPr lang="en-US" dirty="0" smtClean="0"/>
              <a:t>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5800"/>
            <a:ext cx="2079578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There </a:t>
            </a:r>
            <a:r>
              <a:rPr lang="en-US" dirty="0"/>
              <a:t>must be at least enough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numbers in the columns</a:t>
            </a:r>
            <a:r>
              <a:rPr lang="en-US" dirty="0"/>
              <a:t> to hold the options for each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numbers </a:t>
            </a:r>
            <a:r>
              <a:rPr lang="en-US" dirty="0"/>
              <a:t>that don't map to any option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replaced</a:t>
            </a:r>
            <a:r>
              <a:rPr lang="en-US" dirty="0"/>
              <a:t> by any valid option for </a:t>
            </a:r>
            <a:r>
              <a:rPr lang="en-US" dirty="0" smtClean="0"/>
              <a:t>that factor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This is referred </a:t>
            </a:r>
            <a:r>
              <a:rPr lang="en-US" dirty="0"/>
              <a:t>to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/>
              <a:t>" and usually shown with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(~)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Rules for Selecting </a:t>
            </a:r>
            <a:br>
              <a:rPr lang="en-US" dirty="0" smtClean="0"/>
            </a:br>
            <a:r>
              <a:rPr lang="en-US" dirty="0" smtClean="0"/>
              <a:t>Orthogonal Arrays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rules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 </a:t>
            </a:r>
            <a:r>
              <a:rPr lang="en-US" dirty="0"/>
              <a:t>an orthogonal array</a:t>
            </a:r>
            <a:r>
              <a:rPr lang="en-US" dirty="0" smtClean="0"/>
              <a:t>: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There </a:t>
            </a:r>
            <a:r>
              <a:rPr lang="en-US" dirty="0" smtClean="0"/>
              <a:t>must </a:t>
            </a:r>
            <a:r>
              <a:rPr lang="en-US" dirty="0"/>
              <a:t>be 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many rows as the product of the two largest numbers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options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if the factors with most options have 4 and 3 options then we need at least 4 * 3 = 12 rows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 many rows</a:t>
            </a:r>
            <a:r>
              <a:rPr lang="en-US" dirty="0"/>
              <a:t>, </a:t>
            </a:r>
            <a:r>
              <a:rPr lang="en-US" dirty="0" smtClean="0"/>
              <a:t>combining them is possible, but must be done carefully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Filling an </a:t>
            </a:r>
            <a:r>
              <a:rPr lang="en-US" dirty="0"/>
              <a:t>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Mapping a Testing Problem into </a:t>
            </a:r>
            <a:r>
              <a:rPr lang="en-US" dirty="0"/>
              <a:t>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Orthogonal </a:t>
            </a:r>
            <a:r>
              <a:rPr lang="en-US" dirty="0"/>
              <a:t>Array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9" y="3860185"/>
            <a:ext cx="3004631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49" y="3860186"/>
            <a:ext cx="3033662" cy="199716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4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Orthogonal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</a:t>
            </a:r>
            <a:r>
              <a:rPr lang="en-US" dirty="0" smtClean="0"/>
              <a:t>selecting an </a:t>
            </a:r>
            <a:r>
              <a:rPr lang="en-US" dirty="0"/>
              <a:t>orthogonal </a:t>
            </a:r>
            <a:r>
              <a:rPr lang="en-US" dirty="0" smtClean="0"/>
              <a:t>array the testing problem have to be mapped into it </a:t>
            </a:r>
            <a:r>
              <a:rPr lang="en-US" dirty="0"/>
              <a:t>following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six-step process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process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entirely mechanical </a:t>
            </a:r>
            <a:r>
              <a:rPr lang="en-US" dirty="0"/>
              <a:t>and very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easy to do </a:t>
            </a:r>
            <a:r>
              <a:rPr lang="en-US" dirty="0"/>
              <a:t>in Excel or </a:t>
            </a:r>
            <a:r>
              <a:rPr lang="en-US" dirty="0" smtClean="0"/>
              <a:t>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3" descr="C:\PROJECTS\QA-Academy\LOCAL_FILES\Oleg_IMAGES_Archive\Not used\christian-clock-work-435x2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038600"/>
            <a:ext cx="4143375" cy="223837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a template </a:t>
            </a:r>
            <a:r>
              <a:rPr lang="en-US" sz="3200" dirty="0" smtClean="0"/>
              <a:t>according to your selection (usually a text file) and import it </a:t>
            </a:r>
            <a:r>
              <a:rPr lang="en-US" sz="3200" dirty="0"/>
              <a:t>into Excel or Word </a:t>
            </a:r>
            <a:endParaRPr lang="en-US" sz="3200" dirty="0" smtClean="0"/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columns </a:t>
            </a:r>
            <a:r>
              <a:rPr lang="en-US" sz="3200" dirty="0"/>
              <a:t>that you might </a:t>
            </a:r>
            <a:r>
              <a:rPr lang="en-US" sz="3200" dirty="0" smtClean="0"/>
              <a:t>have</a:t>
            </a:r>
          </a:p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factors </a:t>
            </a:r>
            <a:r>
              <a:rPr lang="en-US" sz="3200" dirty="0"/>
              <a:t>to the columns by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adding column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2" descr="C:\PROJECTS\QA-Academy\LOCAL_FILES\Oleg_IMAGES_Archive\Not used\Acceptanc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24350"/>
            <a:ext cx="2971800" cy="2228850"/>
          </a:xfrm>
          <a:prstGeom prst="roundRect">
            <a:avLst>
              <a:gd name="adj" fmla="val 19775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4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column at a time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 the options </a:t>
            </a:r>
            <a:r>
              <a:rPr lang="en-US" sz="3200" dirty="0"/>
              <a:t>for that factor onto </a:t>
            </a:r>
            <a:r>
              <a:rPr lang="en-US" sz="3200" dirty="0" smtClean="0"/>
              <a:t>the numbers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eplace the numbers </a:t>
            </a:r>
            <a:r>
              <a:rPr lang="en-US" dirty="0" smtClean="0"/>
              <a:t>(0, 1, etc.)</a:t>
            </a:r>
            <a:r>
              <a:rPr lang="en-US" dirty="0"/>
              <a:t> with the </a:t>
            </a:r>
            <a:r>
              <a:rPr lang="en-US" dirty="0" smtClean="0"/>
              <a:t>respective option </a:t>
            </a:r>
            <a:r>
              <a:rPr lang="en-US" dirty="0"/>
              <a:t>for that factor</a:t>
            </a:r>
            <a:endParaRPr lang="en-US" dirty="0" smtClean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Using Word's or Excel's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search and replace </a:t>
            </a:r>
            <a:r>
              <a:rPr lang="en-US" dirty="0"/>
              <a:t>options makes this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If you </a:t>
            </a:r>
            <a:r>
              <a:rPr lang="en-US" dirty="0" smtClean="0"/>
              <a:t>finish this </a:t>
            </a:r>
            <a:r>
              <a:rPr lang="en-US" dirty="0"/>
              <a:t>process and there are still numbers in the column, replace those numbers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tildes </a:t>
            </a:r>
            <a:r>
              <a:rPr lang="en-US" dirty="0"/>
              <a:t>to indicate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tester's choice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5"/>
              <a:tabLst>
                <a:tab pos="282575" algn="l"/>
              </a:tabLst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Drop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extra rows </a:t>
            </a:r>
            <a:r>
              <a:rPr lang="en-US" sz="3200" dirty="0"/>
              <a:t>with no interesting single options or pairs of </a:t>
            </a:r>
            <a:r>
              <a:rPr lang="en-US" sz="3200" dirty="0" smtClean="0"/>
              <a:t>options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I.e. any row that consists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tildes </a:t>
            </a:r>
            <a:r>
              <a:rPr lang="en-US" dirty="0"/>
              <a:t>can be </a:t>
            </a:r>
            <a:r>
              <a:rPr lang="en-US" dirty="0" smtClean="0"/>
              <a:t>deleted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Merging pairs of rows: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one row has tildes and another row has options and </a:t>
            </a:r>
            <a:r>
              <a:rPr lang="en-US" dirty="0" smtClean="0"/>
              <a:t>vice versa </a:t>
            </a:r>
          </a:p>
          <a:p>
            <a:pPr lvl="2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W</a:t>
            </a:r>
            <a:r>
              <a:rPr lang="en-US" dirty="0" smtClean="0"/>
              <a:t>here </a:t>
            </a:r>
            <a:r>
              <a:rPr lang="en-US" dirty="0"/>
              <a:t>any option specified in each row is the </a:t>
            </a:r>
            <a:r>
              <a:rPr lang="en-US" dirty="0" smtClean="0"/>
              <a:t>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4580" name="Picture 4" descr="http://revintcan.files.wordpress.com/2011/04/12427963471512142282merge_sign-svg-hi.png?w=204&amp;h=20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10200"/>
            <a:ext cx="1171575" cy="1171576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6-step Process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lvl="1" indent="-347663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100000"/>
              <a:buFont typeface="+mj-lt"/>
              <a:buAutoNum type="arabicPeriod" startAt="6"/>
              <a:tabLst>
                <a:tab pos="282575" algn="l"/>
              </a:tabLst>
            </a:pPr>
            <a:r>
              <a:rPr lang="en-US" sz="3200" dirty="0" smtClean="0"/>
              <a:t>For </a:t>
            </a:r>
            <a:r>
              <a:rPr lang="en-US" sz="3200" dirty="0"/>
              <a:t>any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spare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cells </a:t>
            </a:r>
            <a:r>
              <a:rPr lang="en-US" sz="3200" dirty="0" smtClean="0"/>
              <a:t>(still having tildes) you </a:t>
            </a:r>
            <a:r>
              <a:rPr lang="en-US" sz="3200" dirty="0"/>
              <a:t>can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arbitrary options </a:t>
            </a:r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Options that </a:t>
            </a:r>
            <a:r>
              <a:rPr lang="en-US" dirty="0"/>
              <a:t>will make for </a:t>
            </a:r>
            <a:r>
              <a:rPr lang="en-US" dirty="0" smtClean="0"/>
              <a:t>tests</a:t>
            </a:r>
            <a:r>
              <a:rPr lang="en-US" dirty="0"/>
              <a:t> </a:t>
            </a:r>
            <a:r>
              <a:rPr lang="en-US" dirty="0" smtClean="0"/>
              <a:t>easier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/>
              <a:t>Options that </a:t>
            </a:r>
            <a:r>
              <a:rPr lang="en-US" dirty="0" smtClean="0"/>
              <a:t>cover </a:t>
            </a:r>
            <a:r>
              <a:rPr lang="en-US" dirty="0"/>
              <a:t>popular </a:t>
            </a:r>
            <a:r>
              <a:rPr lang="en-US" dirty="0" smtClean="0"/>
              <a:t>configurations</a:t>
            </a:r>
            <a:endParaRPr lang="en-US" dirty="0"/>
          </a:p>
          <a:p>
            <a:pPr lvl="1">
              <a:lnSpc>
                <a:spcPct val="100000"/>
              </a:lnSpc>
              <a:buSzPct val="100000"/>
              <a:tabLst>
                <a:tab pos="282575" algn="l"/>
              </a:tabLst>
            </a:pPr>
            <a:r>
              <a:rPr lang="en-US" dirty="0" smtClean="0"/>
              <a:t>Any options you like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dirty="0" smtClean="0"/>
              <a:t> This step can be performed </a:t>
            </a:r>
            <a:r>
              <a:rPr lang="en-US" dirty="0"/>
              <a:t>during </a:t>
            </a:r>
            <a:r>
              <a:rPr lang="en-US" dirty="0" smtClean="0"/>
              <a:t>test </a:t>
            </a:r>
            <a:r>
              <a:rPr lang="en-US" dirty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3000"/>
            <a:ext cx="1828800" cy="152192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7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Testing Non-interactional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some cases </a:t>
            </a: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between separate factors </a:t>
            </a:r>
            <a:r>
              <a:rPr lang="en-US" dirty="0"/>
              <a:t>in a system </a:t>
            </a:r>
            <a:r>
              <a:rPr lang="en-US" dirty="0" smtClean="0"/>
              <a:t>cannot </a:t>
            </a:r>
            <a:r>
              <a:rPr lang="en-US" dirty="0"/>
              <a:t>be </a:t>
            </a:r>
            <a:r>
              <a:rPr lang="en-US" dirty="0" smtClean="0"/>
              <a:t>easily </a:t>
            </a:r>
            <a:r>
              <a:rPr lang="en-US" dirty="0"/>
              <a:t>determined, or even </a:t>
            </a:r>
            <a:r>
              <a:rPr lang="en-US" dirty="0" smtClean="0"/>
              <a:t>there is supposed </a:t>
            </a:r>
            <a:r>
              <a:rPr lang="en-US" dirty="0"/>
              <a:t>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interaction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E.g. a browser based application should run properly regardless of the configuration of the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such cases we can use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57400" cy="2042161"/>
          </a:xfrm>
          <a:prstGeom prst="roundRect">
            <a:avLst>
              <a:gd name="adj" fmla="val 899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2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5400" y="2628899"/>
            <a:ext cx="3886200" cy="22098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Filling an Orthogonal Array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048" y="914400"/>
            <a:ext cx="35052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050" name="Picture 2" descr="C:\Users\ogeorgiev\Desktop\fill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3891297" cy="4267200"/>
          </a:xfrm>
          <a:prstGeom prst="roundRect">
            <a:avLst>
              <a:gd name="adj" fmla="val 5850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45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990600"/>
            <a:ext cx="7924800" cy="1524001"/>
          </a:xfrm>
        </p:spPr>
        <p:txBody>
          <a:bodyPr/>
          <a:lstStyle/>
          <a:p>
            <a:r>
              <a:rPr lang="en-US" dirty="0"/>
              <a:t>Orthogonal Arrays vs. </a:t>
            </a:r>
            <a:br>
              <a:rPr lang="en-US" dirty="0"/>
            </a:br>
            <a:r>
              <a:rPr lang="en-US" dirty="0"/>
              <a:t>All-pairs Tables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2362200"/>
            <a:ext cx="7924800" cy="569120"/>
          </a:xfrm>
        </p:spPr>
        <p:txBody>
          <a:bodyPr/>
          <a:lstStyle/>
          <a:p>
            <a:r>
              <a:rPr lang="en-US" dirty="0" smtClean="0"/>
              <a:t>Choosing the </a:t>
            </a:r>
            <a:r>
              <a:rPr lang="en-US" dirty="0"/>
              <a:t>B</a:t>
            </a:r>
            <a:r>
              <a:rPr lang="en-US" dirty="0" smtClean="0"/>
              <a:t>etter Technique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8000"/>
            <a:ext cx="3200400" cy="349712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521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Orthogonal Arrays vs. </a:t>
            </a:r>
            <a:br>
              <a:rPr lang="en-US" dirty="0" smtClean="0"/>
            </a:br>
            <a:r>
              <a:rPr lang="en-US" dirty="0" smtClean="0"/>
              <a:t>All-pairs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subtle differences between orthogonal arrays and all-pairs tables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 </a:t>
            </a:r>
            <a:r>
              <a:rPr lang="en-US" dirty="0"/>
              <a:t>of rows </a:t>
            </a:r>
            <a:r>
              <a:rPr lang="en-US" dirty="0" smtClean="0"/>
              <a:t>used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times each pair of options is represented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733800"/>
            <a:ext cx="4205968" cy="2676525"/>
          </a:xfrm>
          <a:prstGeom prst="roundRect">
            <a:avLst>
              <a:gd name="adj" fmla="val 1883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3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Orthogonal Arrays vs. </a:t>
            </a:r>
            <a:br>
              <a:rPr lang="en-US" dirty="0"/>
            </a:br>
            <a:r>
              <a:rPr lang="en-US" dirty="0"/>
              <a:t>All-pairs </a:t>
            </a:r>
            <a:r>
              <a:rPr lang="en-US" dirty="0" smtClean="0"/>
              <a:t>Tables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There are different pros and cons for choosing one </a:t>
            </a:r>
            <a:r>
              <a:rPr lang="en-US" smtClean="0"/>
              <a:t>or another </a:t>
            </a:r>
            <a:r>
              <a:rPr lang="en-US" dirty="0" smtClean="0"/>
              <a:t>technique:</a:t>
            </a:r>
          </a:p>
          <a:p>
            <a:pPr lvl="1"/>
            <a:r>
              <a:rPr lang="en-US" dirty="0" smtClean="0"/>
              <a:t>Orthogonal arrays are </a:t>
            </a:r>
            <a:r>
              <a:rPr lang="en-US" dirty="0"/>
              <a:t>based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 tried-and-tested mathematical principles </a:t>
            </a:r>
            <a:r>
              <a:rPr lang="en-US" dirty="0" smtClean="0"/>
              <a:t>and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complex faults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found</a:t>
            </a:r>
          </a:p>
          <a:p>
            <a:pPr lvl="1"/>
            <a:r>
              <a:rPr lang="en-US" dirty="0" smtClean="0"/>
              <a:t>All-pairs algorithm can </a:t>
            </a:r>
            <a:r>
              <a:rPr lang="en-US" dirty="0"/>
              <a:t>generate possible test cases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far more quickly </a:t>
            </a:r>
            <a:r>
              <a:rPr lang="en-US" dirty="0"/>
              <a:t>than </a:t>
            </a:r>
            <a:r>
              <a:rPr lang="en-US" dirty="0" smtClean="0"/>
              <a:t>orthogonal </a:t>
            </a:r>
            <a:r>
              <a:rPr lang="en-US" dirty="0"/>
              <a:t>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5181600"/>
            <a:ext cx="2133600" cy="147629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576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524001"/>
          </a:xfrm>
        </p:spPr>
        <p:txBody>
          <a:bodyPr/>
          <a:lstStyle/>
          <a:p>
            <a:r>
              <a:rPr lang="en-US" dirty="0" smtClean="0"/>
              <a:t>Generation of Pairwise Test Tables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08" y="3048000"/>
            <a:ext cx="4553185" cy="3048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1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</a:t>
            </a:r>
            <a:r>
              <a:rPr lang="en-US" dirty="0" smtClean="0"/>
              <a:t>implementing </a:t>
            </a:r>
            <a:r>
              <a:rPr lang="en-US" dirty="0"/>
              <a:t>all-pairs testing, </a:t>
            </a:r>
            <a:r>
              <a:rPr lang="en-US" dirty="0" smtClean="0"/>
              <a:t>we need </a:t>
            </a:r>
            <a:r>
              <a:rPr lang="en-US" dirty="0"/>
              <a:t>to identify the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sign-on component of a sales application might have the following variables: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026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447800" y="5474405"/>
            <a:ext cx="6477000" cy="953453"/>
          </a:xfrm>
          <a:prstGeom prst="wedgeRoundRectCallout">
            <a:avLst>
              <a:gd name="adj1" fmla="val -33846"/>
              <a:gd name="adj2" fmla="val -750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 exhaustive testing would have </a:t>
            </a:r>
            <a:r>
              <a:rPr lang="en-US" sz="2800" b="1" dirty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48 combinations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(3 x 4 x 2 x 2)</a:t>
            </a:r>
          </a:p>
        </p:txBody>
      </p:sp>
    </p:spTree>
    <p:extLst>
      <p:ext uri="{BB962C8B-B14F-4D97-AF65-F5344CB8AC3E}">
        <p14:creationId xmlns:p14="http://schemas.microsoft.com/office/powerpoint/2010/main" val="13210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smtClean="0"/>
              <a:t>First Pair </a:t>
            </a:r>
            <a:r>
              <a:rPr lang="en-US" dirty="0"/>
              <a:t>of V</a:t>
            </a:r>
            <a:r>
              <a:rPr lang="en-US" dirty="0" smtClean="0"/>
              <a:t>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After identifying the variables, </a:t>
            </a:r>
            <a:r>
              <a:rPr lang="en-US" dirty="0" smtClean="0"/>
              <a:t>a </a:t>
            </a:r>
            <a:r>
              <a:rPr lang="en-US" dirty="0"/>
              <a:t>spreadsheet </a:t>
            </a:r>
            <a:r>
              <a:rPr lang="en-US" dirty="0" smtClean="0"/>
              <a:t>can </a:t>
            </a:r>
            <a:r>
              <a:rPr lang="en-US" dirty="0"/>
              <a:t> </a:t>
            </a:r>
            <a:r>
              <a:rPr lang="en-US" dirty="0" smtClean="0"/>
              <a:t>be used to </a:t>
            </a:r>
            <a:r>
              <a:rPr lang="en-US" dirty="0"/>
              <a:t>combine the values from a pair of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</a:t>
            </a:r>
            <a:r>
              <a:rPr lang="en-US" dirty="0" smtClean="0"/>
              <a:t>ariables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arranged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number of values</a:t>
            </a:r>
            <a:r>
              <a:rPr lang="en-US" dirty="0"/>
              <a:t> they </a:t>
            </a:r>
            <a:r>
              <a:rPr lang="en-US" dirty="0" smtClean="0"/>
              <a:t>contain </a:t>
            </a:r>
            <a:r>
              <a:rPr lang="en-US" dirty="0"/>
              <a:t>from greatest to </a:t>
            </a:r>
            <a:r>
              <a:rPr lang="en-US" dirty="0" smtClean="0"/>
              <a:t>least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2" descr="C:\Users\ogeorgiev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84574"/>
            <a:ext cx="5943600" cy="2063548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3806372" y="3790472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4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4384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3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292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400800" y="3783215"/>
            <a:ext cx="533400" cy="527804"/>
          </a:xfrm>
          <a:prstGeom prst="wedgeRoundRectCallout">
            <a:avLst>
              <a:gd name="adj1" fmla="val 9307"/>
              <a:gd name="adj2" fmla="val 823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2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the First Pair of </a:t>
            </a:r>
            <a:r>
              <a:rPr lang="en-US" sz="3600" dirty="0" smtClean="0"/>
              <a:t>Values (2)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Match each value of the first factor with each value of the second 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Skip a row </a:t>
            </a:r>
            <a:br>
              <a:rPr lang="en-US" dirty="0" smtClean="0"/>
            </a:br>
            <a:r>
              <a:rPr lang="en-US" dirty="0" smtClean="0"/>
              <a:t>to improve </a:t>
            </a:r>
            <a:br>
              <a:rPr lang="en-US" dirty="0" smtClean="0"/>
            </a:br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050" name="Picture 2" descr="C:\Users\ogeorgiev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98914"/>
            <a:ext cx="4114800" cy="429457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Third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third </a:t>
            </a:r>
            <a:r>
              <a:rPr lang="en-US" dirty="0" smtClean="0"/>
              <a:t>variable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tart </a:t>
            </a:r>
            <a:r>
              <a:rPr lang="en-US" dirty="0"/>
              <a:t>by entering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values </a:t>
            </a:r>
            <a:r>
              <a:rPr lang="en-US" dirty="0"/>
              <a:t>in order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third </a:t>
            </a:r>
            <a:r>
              <a:rPr lang="en-US" dirty="0"/>
              <a:t>column,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repeating </a:t>
            </a:r>
            <a:r>
              <a:rPr lang="en-US" dirty="0"/>
              <a:t>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074" name="Picture 2" descr="C:\Users\ogeorgiev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558825" cy="47244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4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</a:t>
            </a:r>
            <a:r>
              <a:rPr lang="en-US" dirty="0" smtClean="0"/>
              <a:t>Value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</a:t>
            </a:r>
            <a:r>
              <a:rPr lang="en-US" dirty="0"/>
              <a:t>the combinations </a:t>
            </a:r>
            <a:endParaRPr lang="en-US" dirty="0" smtClean="0"/>
          </a:p>
          <a:p>
            <a:pPr marL="4630738" lvl="1" indent="-290513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you have all the possible pairs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second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4098" name="Picture 2" descr="C:\Users\ogeorgiev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" y="1905000"/>
            <a:ext cx="402414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Pairwise Testing?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pairwise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black-box</a:t>
            </a:r>
            <a:r>
              <a:rPr lang="en-US" dirty="0"/>
              <a:t> test design </a:t>
            </a:r>
            <a:r>
              <a:rPr lang="en-US" dirty="0" smtClean="0"/>
              <a:t>technique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are designed to execute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discrete combinations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pair of input parameters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unconstrained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75173"/>
            <a:ext cx="2000250" cy="18232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Third Value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Compare </a:t>
            </a:r>
            <a:r>
              <a:rPr lang="en-US" dirty="0"/>
              <a:t>the combinations between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third</a:t>
            </a:r>
            <a:r>
              <a:rPr lang="en-US" dirty="0"/>
              <a:t> </a:t>
            </a: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a pair is missing,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rearrange </a:t>
            </a:r>
            <a:r>
              <a:rPr lang="en-US" dirty="0"/>
              <a:t>the values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create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necessary </a:t>
            </a:r>
            <a:br>
              <a:rPr lang="en-US" dirty="0" smtClean="0"/>
            </a:b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122" name="Picture 2" descr="C:\Users\ogeorgiev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81200"/>
            <a:ext cx="4024535" cy="4191000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More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there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variables</a:t>
            </a:r>
            <a:r>
              <a:rPr lang="en-US" dirty="0"/>
              <a:t>, continue the same procedure of </a:t>
            </a:r>
            <a:r>
              <a:rPr lang="en-US" dirty="0" smtClean="0"/>
              <a:t>creating pairs with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6146" name="Picture 2" descr="C:\Users\ogeorgiev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38828"/>
            <a:ext cx="4114800" cy="4294573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missing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duplicate</a:t>
            </a:r>
            <a:r>
              <a:rPr lang="en-US" dirty="0" smtClean="0"/>
              <a:t>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8194" name="Picture 2" descr="C:\Users\ogeorgiev\Deskto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9" y="1828800"/>
            <a:ext cx="4419600" cy="4601962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019800" y="1828800"/>
            <a:ext cx="2743200" cy="1804749"/>
          </a:xfrm>
          <a:prstGeom prst="wedgeRoundRectCallout">
            <a:avLst>
              <a:gd name="adj1" fmla="val -88836"/>
              <a:gd name="adj2" fmla="val -2234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There are no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FireFox / Access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/>
            </a:r>
            <a:b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</a:b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IE / Oracle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012543" y="4642541"/>
            <a:ext cx="2743200" cy="1788221"/>
          </a:xfrm>
          <a:prstGeom prst="wedgeRoundRectCallout">
            <a:avLst>
              <a:gd name="adj1" fmla="val -117937"/>
              <a:gd name="adj2" fmla="val -2316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Windows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and </a:t>
            </a:r>
            <a:r>
              <a:rPr lang="en-US" sz="2400" b="1" dirty="0" smtClean="0">
                <a:solidFill>
                  <a:srgbClr val="46A6BD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Solaris / GUI </a:t>
            </a: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pairs are duplicated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Rearrange and Optimize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Duplicated pairs can be used to correct missing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9218" name="Picture 2" descr="C:\Users\ogeorgiev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39257"/>
            <a:ext cx="4191000" cy="4384745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8400" y="1976220"/>
            <a:ext cx="2438400" cy="2009061"/>
          </a:xfrm>
          <a:prstGeom prst="wedgeRoundRectCallout">
            <a:avLst>
              <a:gd name="adj1" fmla="val -66216"/>
              <a:gd name="adj2" fmla="val -1672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Affecting other rows is sometimes not needed</a:t>
            </a:r>
          </a:p>
        </p:txBody>
      </p:sp>
    </p:spTree>
    <p:extLst>
      <p:ext uri="{BB962C8B-B14F-4D97-AF65-F5344CB8AC3E}">
        <p14:creationId xmlns:p14="http://schemas.microsoft.com/office/powerpoint/2010/main" val="1506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 column and number the test runs for easy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7170" name="Picture 2" descr="C:\Users\ogeorgiev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4724400" cy="4013447"/>
          </a:xfrm>
          <a:prstGeom prst="roundRect">
            <a:avLst/>
          </a:prstGeom>
          <a:noFill/>
          <a:effectLst>
            <a:glow rad="101600">
              <a:schemeClr val="tx1">
                <a:alpha val="6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62000" y="4292723"/>
            <a:ext cx="2438400" cy="1379101"/>
          </a:xfrm>
          <a:prstGeom prst="wedgeRoundRectCallout">
            <a:avLst>
              <a:gd name="adj1" fmla="val 65926"/>
              <a:gd name="adj2" fmla="val 789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rgbClr val="46A6BD">
                  <a:lumMod val="40000"/>
                  <a:lumOff val="60000"/>
                </a:srgbClr>
              </a:buClr>
              <a:buSzPct val="70000"/>
            </a:pPr>
            <a:r>
              <a:rPr lang="en-US" sz="28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cs typeface="Consolas" pitchFamily="49" charset="0"/>
              </a:rPr>
              <a:t>12 tests is better than 48!</a:t>
            </a:r>
            <a:endParaRPr lang="en-US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24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800" dirty="0" smtClean="0"/>
              <a:t>Determine the set of pairwise test cases for the examples, presented on the next slides. Do it once by using an orthogonal array and once again – using an all-pairs algorithm.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A bank has created a new data processing system that is ready for testing. Consider the following factors: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customers</a:t>
            </a:r>
            <a:r>
              <a:rPr lang="en-US" sz="2600" dirty="0" smtClean="0"/>
              <a:t>: consumers, very important </a:t>
            </a:r>
            <a:r>
              <a:rPr lang="en-US" sz="2600" dirty="0"/>
              <a:t>consumers</a:t>
            </a:r>
            <a:r>
              <a:rPr lang="en-US" sz="2600" dirty="0" smtClean="0"/>
              <a:t>, businesses, and non-profits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Types of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accounts</a:t>
            </a:r>
            <a:r>
              <a:rPr lang="en-US" sz="2600" dirty="0" smtClean="0"/>
              <a:t>: checking, savings, mortgages, customer loans, and commercial loans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/>
              <a:t>Accounts are operated in different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sz="2600" dirty="0" smtClean="0"/>
              <a:t>, each with different regulations: </a:t>
            </a:r>
            <a:r>
              <a:rPr lang="en-US" sz="2600" dirty="0"/>
              <a:t>C</a:t>
            </a:r>
            <a:r>
              <a:rPr lang="en-US" sz="2600" dirty="0" smtClean="0"/>
              <a:t>alifornia, Nevada, Utah, Idaho, Arizona, and New Mexico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lphaLcParenR" startAt="2"/>
              <a:tabLst>
                <a:tab pos="406400" algn="l"/>
              </a:tabLst>
            </a:pPr>
            <a:r>
              <a:rPr lang="en-US" sz="2800" dirty="0"/>
              <a:t>Suppose you need to test compatibility of various kiosk configurations based on three major factors, each set to one of the options shown</a:t>
            </a:r>
            <a:r>
              <a:rPr lang="en-US" sz="2800" dirty="0" smtClean="0"/>
              <a:t>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: Windows XP or </a:t>
            </a:r>
            <a:r>
              <a:rPr lang="en-US" sz="2600" dirty="0" smtClean="0"/>
              <a:t>Linux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</a:t>
            </a:r>
            <a:r>
              <a:rPr lang="en-US" sz="2600" dirty="0"/>
              <a:t>: Internet Explorer (Windows only), Netscape, or </a:t>
            </a:r>
            <a:r>
              <a:rPr lang="en-US" sz="2600" dirty="0" smtClean="0"/>
              <a:t>Opera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Connection</a:t>
            </a:r>
            <a:r>
              <a:rPr lang="en-US" sz="2600" dirty="0"/>
              <a:t>: DSL, dial-up, or </a:t>
            </a:r>
            <a:r>
              <a:rPr lang="en-US" sz="2600" dirty="0" smtClean="0"/>
              <a:t>cable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0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LcParenR" startAt="3"/>
              <a:tabLst>
                <a:tab pos="406400" algn="l"/>
              </a:tabLst>
            </a:pPr>
            <a:r>
              <a:rPr lang="en-US" sz="2800" dirty="0"/>
              <a:t>Suppose you need to test </a:t>
            </a:r>
            <a:r>
              <a:rPr lang="en-US" sz="2800" dirty="0" smtClean="0"/>
              <a:t>a web site and the combinations of software it should operate with, considering the following factors:</a:t>
            </a:r>
            <a:endParaRPr lang="en-US" sz="28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/>
              <a:t>- Internet </a:t>
            </a:r>
            <a:r>
              <a:rPr lang="en-US" sz="2600" dirty="0" smtClean="0"/>
              <a:t>Explorer, Netscape, Mozilla, </a:t>
            </a:r>
            <a:r>
              <a:rPr lang="en-US" sz="2600" dirty="0"/>
              <a:t>and </a:t>
            </a:r>
            <a:r>
              <a:rPr lang="en-US" sz="2600" dirty="0" smtClean="0"/>
              <a:t>Opera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Plug-in</a:t>
            </a:r>
            <a:r>
              <a:rPr lang="en-US" sz="2600" dirty="0"/>
              <a:t> - None, RealPlayer, and MediaPlayer </a:t>
            </a:r>
            <a:endParaRPr lang="en-US" sz="2600" dirty="0" smtClean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</a:t>
            </a:r>
            <a:r>
              <a:rPr lang="en-US" sz="2600" dirty="0" smtClean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 system</a:t>
            </a:r>
            <a:r>
              <a:rPr lang="en-US" sz="2600" dirty="0"/>
              <a:t> - Windows 95, 98, ME, NT, 2000, and </a:t>
            </a:r>
            <a:r>
              <a:rPr lang="en-US" sz="2600" dirty="0" smtClean="0"/>
              <a:t>XP</a:t>
            </a:r>
            <a:endParaRPr lang="en-US" sz="2600" dirty="0"/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- IIS, Apache, and </a:t>
            </a:r>
            <a:r>
              <a:rPr lang="en-US" sz="2600" dirty="0" smtClean="0"/>
              <a:t>WebLogic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operating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</a:t>
            </a:r>
            <a:r>
              <a:rPr lang="en-US" sz="2600" dirty="0"/>
              <a:t> - Windows NT, 2000, and </a:t>
            </a:r>
            <a:r>
              <a:rPr lang="en-US" sz="2600" dirty="0" smtClean="0"/>
              <a:t>Linux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Unconstrained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Unconstrained options are those that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independent of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Any </a:t>
            </a:r>
            <a:r>
              <a:rPr lang="en-US" dirty="0"/>
              <a:t>options for any factor 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coexist</a:t>
            </a:r>
            <a:r>
              <a:rPr lang="en-US" dirty="0"/>
              <a:t> with any other option for any other </a:t>
            </a:r>
            <a:r>
              <a:rPr lang="en-US" dirty="0" smtClean="0"/>
              <a:t>factor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Configuration testing is </a:t>
            </a:r>
            <a:r>
              <a:rPr lang="en-US" dirty="0"/>
              <a:t>a classic example of </a:t>
            </a:r>
            <a:r>
              <a:rPr lang="en-US" dirty="0" smtClean="0"/>
              <a:t>that</a:t>
            </a:r>
          </a:p>
          <a:p>
            <a:pPr>
              <a:lnSpc>
                <a:spcPct val="100000"/>
              </a:lnSpc>
            </a:pPr>
            <a:r>
              <a:rPr lang="en-US" dirty="0"/>
              <a:t>Pairwise testing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to control "combinatorial explosions"</a:t>
            </a:r>
            <a:r>
              <a:rPr lang="en-US" dirty="0" smtClean="0"/>
              <a:t> related to testing unconstrained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514600"/>
          </a:xfrm>
        </p:spPr>
        <p:txBody>
          <a:bodyPr/>
          <a:lstStyle/>
          <a:p>
            <a:pPr marL="406400" indent="-406400">
              <a:buSzPct val="100000"/>
              <a:buFont typeface="+mj-lt"/>
              <a:buAutoNum type="alphaLcParenR" startAt="4"/>
            </a:pPr>
            <a:r>
              <a:rPr lang="en-US" sz="2800" dirty="0"/>
              <a:t>Consider a system for constructing e-commerce sites that must support various client and server configurations. Suppose you have the following seven factors with the options </a:t>
            </a:r>
            <a:r>
              <a:rPr lang="en-US" sz="2800" dirty="0" smtClean="0"/>
              <a:t>shown (real names of the options are replaced with letters for simplicity):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810000"/>
            <a:ext cx="8686800" cy="2286000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Browser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Host OS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Speed 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server </a:t>
            </a:r>
            <a:r>
              <a:rPr lang="en-US" sz="2600" dirty="0" smtClean="0"/>
              <a:t>(A, B, C)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Application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server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(A, B, C, D, E)</a:t>
            </a:r>
          </a:p>
          <a:p>
            <a:pPr marL="566738" lvl="1" indent="-219075">
              <a:lnSpc>
                <a:spcPct val="100000"/>
              </a:lnSpc>
              <a:buSzPct val="100000"/>
            </a:pPr>
            <a:r>
              <a:rPr lang="pt-BR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 OS</a:t>
            </a:r>
            <a:r>
              <a:rPr lang="pt-BR" sz="2600" dirty="0" smtClean="0"/>
              <a:t> (A, B, C, D)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7071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Coverage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Pairwise testing follows a simple coverage criterion: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make sure that each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option </a:t>
            </a:r>
            <a:r>
              <a:rPr lang="en-US" dirty="0"/>
              <a:t>is represented in at </a:t>
            </a:r>
            <a:r>
              <a:rPr lang="en-US" dirty="0" smtClean="0"/>
              <a:t>least one </a:t>
            </a:r>
            <a:r>
              <a:rPr lang="en-US" dirty="0"/>
              <a:t>test </a:t>
            </a:r>
            <a:r>
              <a:rPr lang="en-US" dirty="0" smtClean="0"/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possible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pair of options </a:t>
            </a:r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in at least one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option and pair of options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about equally </a:t>
            </a:r>
            <a:r>
              <a:rPr lang="en-US" dirty="0"/>
              <a:t>as a percentage of the total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2800" y="5410200"/>
            <a:ext cx="1599239" cy="1208314"/>
          </a:xfrm>
          <a:prstGeom prst="roundRect">
            <a:avLst>
              <a:gd name="adj" fmla="val 10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8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Fault Modes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021680"/>
            <a:ext cx="7924800" cy="569120"/>
          </a:xfrm>
        </p:spPr>
        <p:txBody>
          <a:bodyPr/>
          <a:lstStyle/>
          <a:p>
            <a:r>
              <a:rPr lang="en-US" dirty="0" smtClean="0"/>
              <a:t>How Many </a:t>
            </a:r>
            <a:r>
              <a:rPr lang="en-US" dirty="0"/>
              <a:t>F</a:t>
            </a:r>
            <a:r>
              <a:rPr lang="en-US" dirty="0" smtClean="0"/>
              <a:t>actors Are Needed for a Bug?</a:t>
            </a:r>
            <a:endParaRPr lang="en-US" dirty="0"/>
          </a:p>
        </p:txBody>
      </p:sp>
      <p:pic>
        <p:nvPicPr>
          <p:cNvPr id="3074" name="Picture 2" descr="http://testview.files.wordpress.com/2010/12/830499-binary-data-under-a-magnifying-lens-digital-illustratio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8387" y="2935514"/>
            <a:ext cx="4467226" cy="3189068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9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Single-mode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 The simplest bugs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single-mode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faults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ccur </a:t>
            </a:r>
            <a:r>
              <a:rPr lang="en-US" dirty="0"/>
              <a:t>when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option causes a problem </a:t>
            </a:r>
            <a:r>
              <a:rPr lang="en-US" dirty="0"/>
              <a:t>regardless of the other </a:t>
            </a:r>
            <a:r>
              <a:rPr lang="en-US" dirty="0" smtClean="0"/>
              <a:t>settings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E.g., a printout is always smeared when you choose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duplex option </a:t>
            </a:r>
            <a:r>
              <a:rPr lang="en-US" dirty="0"/>
              <a:t>in the print dialog </a:t>
            </a:r>
            <a:r>
              <a:rPr lang="en-US" dirty="0" smtClean="0"/>
              <a:t>box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egardless </a:t>
            </a:r>
            <a:r>
              <a:rPr lang="en-US" dirty="0"/>
              <a:t>of the printer or the other selected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29200"/>
            <a:ext cx="1830396" cy="1400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61011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23</TotalTime>
  <Words>2181</Words>
  <Application>Microsoft Office PowerPoint</Application>
  <PresentationFormat>On-screen Show (4:3)</PresentationFormat>
  <Paragraphs>351</Paragraphs>
  <Slides>60</Slides>
  <Notes>3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Cambria</vt:lpstr>
      <vt:lpstr>Consolas</vt:lpstr>
      <vt:lpstr>Corbel</vt:lpstr>
      <vt:lpstr>Wingdings 2</vt:lpstr>
      <vt:lpstr>Telerik Academy Theme</vt:lpstr>
      <vt:lpstr>Pairwise Testing</vt:lpstr>
      <vt:lpstr>Table of Contents</vt:lpstr>
      <vt:lpstr>What Is Pairwise Testing</vt:lpstr>
      <vt:lpstr>Testing Non-interactional Factors</vt:lpstr>
      <vt:lpstr>What is Pairwise Testing?</vt:lpstr>
      <vt:lpstr>Unconstrained Options</vt:lpstr>
      <vt:lpstr>The Coverage Criterion</vt:lpstr>
      <vt:lpstr>Fault Modes</vt:lpstr>
      <vt:lpstr>Single-mode Bugs</vt:lpstr>
      <vt:lpstr>Double-mode Faults</vt:lpstr>
      <vt:lpstr> Multi-mode Faults</vt:lpstr>
      <vt:lpstr>Is It Worth It?</vt:lpstr>
      <vt:lpstr>So, What Do We Do?</vt:lpstr>
      <vt:lpstr>What About Combinations of More Options?</vt:lpstr>
      <vt:lpstr>Finding 90% of flaws is pretty good, right?</vt:lpstr>
      <vt:lpstr>Models of Pairwise Testing</vt:lpstr>
      <vt:lpstr>Models of Pairwise Testing</vt:lpstr>
      <vt:lpstr>Pairwise Testing Tables</vt:lpstr>
      <vt:lpstr>Pairwise Testing Tables</vt:lpstr>
      <vt:lpstr>All-pairs Tables</vt:lpstr>
      <vt:lpstr>All-pairs Tables</vt:lpstr>
      <vt:lpstr>Utilities for All-pairs Tables Generation</vt:lpstr>
      <vt:lpstr>Handling Constraints</vt:lpstr>
      <vt:lpstr>Orthogonal Arrays</vt:lpstr>
      <vt:lpstr>Orthogonal Arrays</vt:lpstr>
      <vt:lpstr>Orthogonal Array Testing</vt:lpstr>
      <vt:lpstr>Resources on Orthogonal Arrays</vt:lpstr>
      <vt:lpstr>Orthogonal Arrays Example</vt:lpstr>
      <vt:lpstr>Orthogonal Arrays Example (2)</vt:lpstr>
      <vt:lpstr>Selecting an Orthogonal Array</vt:lpstr>
      <vt:lpstr>Rules for Selecting  Orthogonal Arrays</vt:lpstr>
      <vt:lpstr>Rules for Selecting  Orthogonal Arrays (2)</vt:lpstr>
      <vt:lpstr>Rules for Selecting  Orthogonal Arrays (3)</vt:lpstr>
      <vt:lpstr>Filling an Orthogonal Array</vt:lpstr>
      <vt:lpstr>Filling an Orthogonal Array</vt:lpstr>
      <vt:lpstr>The 6-step Process</vt:lpstr>
      <vt:lpstr>The 6-step Process (2)</vt:lpstr>
      <vt:lpstr>The 6-step Process (3)</vt:lpstr>
      <vt:lpstr>The 6-step Process (4)</vt:lpstr>
      <vt:lpstr>Filling an Orthogonal Array</vt:lpstr>
      <vt:lpstr>Orthogonal Arrays vs.  All-pairs Tables</vt:lpstr>
      <vt:lpstr>Orthogonal Arrays vs.  All-pairs Tables</vt:lpstr>
      <vt:lpstr>Orthogonal Arrays vs.  All-pairs Tables (2)</vt:lpstr>
      <vt:lpstr>Generation of Pairwise Test Tables</vt:lpstr>
      <vt:lpstr>Identifying Variables</vt:lpstr>
      <vt:lpstr>Creating the First Pair of Values</vt:lpstr>
      <vt:lpstr>Creating the First Pair of Values (2)</vt:lpstr>
      <vt:lpstr>Adding a Third Value</vt:lpstr>
      <vt:lpstr>Adding a Third Value (2)</vt:lpstr>
      <vt:lpstr>Adding a Third Value (3)</vt:lpstr>
      <vt:lpstr>Adding More Variables</vt:lpstr>
      <vt:lpstr>Check Again</vt:lpstr>
      <vt:lpstr>Rearrange and Optimize</vt:lpstr>
      <vt:lpstr>Finalizing the Procedure</vt:lpstr>
      <vt:lpstr>Pairwise Testing</vt:lpstr>
      <vt:lpstr>Exercises</vt:lpstr>
      <vt:lpstr>Exercises (2)</vt:lpstr>
      <vt:lpstr>Exercises (3)</vt:lpstr>
      <vt:lpstr>Exercises (4)</vt:lpstr>
      <vt:lpstr>Exercises 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Trees Testing</dc:title>
  <dc:creator>Asya Georgieva</dc:creator>
  <cp:lastModifiedBy>Asya Georgieva</cp:lastModifiedBy>
  <cp:revision>5</cp:revision>
  <dcterms:created xsi:type="dcterms:W3CDTF">2013-07-02T15:53:03Z</dcterms:created>
  <dcterms:modified xsi:type="dcterms:W3CDTF">2013-07-03T15:46:02Z</dcterms:modified>
</cp:coreProperties>
</file>